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8.png" ContentType="image/png"/>
  <Override PartName="/ppt/media/image6.png" ContentType="image/png"/>
  <Override PartName="/ppt/media/image5.tif" ContentType="image/tif"/>
  <Override PartName="/ppt/media/image4.png" ContentType="image/png"/>
  <Override PartName="/ppt/media/image3.png" ContentType="image/png"/>
  <Override PartName="/ppt/media/image7.tif" ContentType="image/tif"/>
  <Override PartName="/ppt/media/image2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l-PL" sz="4400" strike="noStrike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pl-PL" sz="2800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800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800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800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800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2800" strike="noStrike">
                <a:solidFill>
                  <a:srgbClr val="000000"/>
                </a:solidFill>
                <a:latin typeface="Calibri"/>
              </a:rPr>
              <a:t>Siódmy poziom konspektuKliknij, aby edytować style wzorca tekstu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l-PL" sz="2400" strike="noStrike">
                <a:solidFill>
                  <a:srgbClr val="000000"/>
                </a:solidFill>
                <a:latin typeface="Calibri"/>
              </a:rPr>
              <a:t>Drugi poziom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pl-PL" sz="2000" strike="noStrike">
                <a:solidFill>
                  <a:srgbClr val="000000"/>
                </a:solidFill>
                <a:latin typeface="Calibri"/>
              </a:rPr>
              <a:t>Trzeci poziom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pl-PL" strike="noStrike">
                <a:solidFill>
                  <a:srgbClr val="000000"/>
                </a:solidFill>
                <a:latin typeface="Calibri"/>
              </a:rPr>
              <a:t>Czwarty poziom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pl-PL" strike="noStrike">
                <a:solidFill>
                  <a:srgbClr val="000000"/>
                </a:solidFill>
                <a:latin typeface="Calibri"/>
              </a:rPr>
              <a:t>Piąty poziom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l-PL" sz="1200" strike="noStrike">
                <a:solidFill>
                  <a:srgbClr val="8b8b8b"/>
                </a:solidFill>
                <a:latin typeface="Calibri"/>
              </a:rPr>
              <a:t>20-4-28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8D1DB15-2E01-40C5-8B97-9CC5B1B4AAD2}" type="slidenum">
              <a:rPr lang="pl-PL" sz="1200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l-PL" sz="1200" strike="noStrike">
                <a:solidFill>
                  <a:srgbClr val="8b8b8b"/>
                </a:solidFill>
                <a:latin typeface="Calibri"/>
              </a:rPr>
              <a:t>20-4-28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C7AC3FF-2C33-41AC-9185-C6548CE62A01}" type="slidenum">
              <a:rPr lang="pl-PL" sz="1200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l-PL">
                <a:latin typeface="Calibri"/>
              </a:rPr>
              <a:t>Kliknij, aby edytować format tekstu tytułu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2800">
                <a:latin typeface="Calibri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000">
                <a:latin typeface="Calibri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Calibri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Calibri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Calibri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Calibri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Calibri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tif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tif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CustomShape 2"/>
          <p:cNvSpPr/>
          <p:nvPr/>
        </p:nvSpPr>
        <p:spPr>
          <a:xfrm>
            <a:off x="6454440" y="1756440"/>
            <a:ext cx="1080000" cy="4736160"/>
          </a:xfrm>
          <a:custGeom>
            <a:avLst/>
            <a:gdLst/>
            <a:ahLst/>
            <a:rect l="0" t="0" r="r" b="b"/>
            <a:pathLst>
              <a:path w="492" h="2733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3"/>
          <p:cNvSpPr/>
          <p:nvPr/>
        </p:nvSpPr>
        <p:spPr>
          <a:xfrm>
            <a:off x="6846840" y="1357920"/>
            <a:ext cx="687240" cy="4302720"/>
          </a:xfrm>
          <a:custGeom>
            <a:avLst/>
            <a:gdLst/>
            <a:ahLst/>
            <a:rect l="0" t="0" r="r" b="b"/>
            <a:pathLst>
              <a:path w="415" h="2448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4"/>
          <p:cNvSpPr/>
          <p:nvPr/>
        </p:nvSpPr>
        <p:spPr>
          <a:xfrm>
            <a:off x="6849000" y="1135080"/>
            <a:ext cx="408960" cy="4168800"/>
          </a:xfrm>
          <a:custGeom>
            <a:avLst/>
            <a:gdLst/>
            <a:ahLst/>
            <a:rect l="0" t="0" r="r" b="b"/>
            <a:pathLst>
              <a:path w="210" h="235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5"/>
          <p:cNvSpPr/>
          <p:nvPr/>
        </p:nvSpPr>
        <p:spPr>
          <a:xfrm>
            <a:off x="781560" y="1123920"/>
            <a:ext cx="6476760" cy="397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TextShape 6"/>
          <p:cNvSpPr txBox="1"/>
          <p:nvPr/>
        </p:nvSpPr>
        <p:spPr>
          <a:xfrm>
            <a:off x="1371600" y="1445760"/>
            <a:ext cx="5384880" cy="33422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1" lang="pl-PL" sz="4200" strike="noStrike">
                <a:solidFill>
                  <a:srgbClr val="ffffff"/>
                </a:solidFill>
                <a:latin typeface="Calibri Light"/>
              </a:rPr>
              <a:t>Koronawirus SARS-CoV-2 i choroba COVID-19. Co musisz wiedzieć?</a:t>
            </a:r>
            <a:r>
              <a:rPr b="1" lang="pl-PL" sz="4200" strike="noStrike">
                <a:solidFill>
                  <a:srgbClr val="ffffff"/>
                </a:solidFill>
                <a:latin typeface="Calibri Light"/>
              </a:rPr>
              <a:t>
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2"/>
          <p:cNvSpPr/>
          <p:nvPr/>
        </p:nvSpPr>
        <p:spPr>
          <a:xfrm>
            <a:off x="11223360" y="635760"/>
            <a:ext cx="328320" cy="1742040"/>
          </a:xfrm>
          <a:custGeom>
            <a:avLst/>
            <a:gdLst/>
            <a:ahLst/>
            <a:rect l="0" t="0" r="r" b="b"/>
            <a:pathLst>
              <a:path w="208" h="1115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3"/>
          <p:cNvSpPr/>
          <p:nvPr/>
        </p:nvSpPr>
        <p:spPr>
          <a:xfrm>
            <a:off x="409680" y="1022400"/>
            <a:ext cx="709200" cy="2095200"/>
          </a:xfrm>
          <a:custGeom>
            <a:avLst/>
            <a:gdLst/>
            <a:ahLst/>
            <a:rect l="0" t="0" r="r" b="b"/>
            <a:pathLst>
              <a:path w="448" h="1364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4"/>
          <p:cNvSpPr/>
          <p:nvPr/>
        </p:nvSpPr>
        <p:spPr>
          <a:xfrm>
            <a:off x="409680" y="837720"/>
            <a:ext cx="402840" cy="1704960"/>
          </a:xfrm>
          <a:custGeom>
            <a:avLst/>
            <a:gdLst/>
            <a:ahLst/>
            <a:rect l="0" t="0" r="r" b="b"/>
            <a:pathLst>
              <a:path w="255" h="1110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CustomShape 5"/>
          <p:cNvSpPr/>
          <p:nvPr/>
        </p:nvSpPr>
        <p:spPr>
          <a:xfrm>
            <a:off x="644760" y="640800"/>
            <a:ext cx="167760" cy="1712880"/>
          </a:xfrm>
          <a:custGeom>
            <a:avLst/>
            <a:gdLst/>
            <a:ahLst/>
            <a:rect l="0" t="0" r="r" b="b"/>
            <a:pathLst>
              <a:path w="107" h="1115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6"/>
          <p:cNvSpPr/>
          <p:nvPr/>
        </p:nvSpPr>
        <p:spPr>
          <a:xfrm>
            <a:off x="644040" y="635760"/>
            <a:ext cx="10907640" cy="1541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81" name="Graphic 6" descr=""/>
          <p:cNvPicPr/>
          <p:nvPr/>
        </p:nvPicPr>
        <p:blipFill>
          <a:blip r:embed="rId1"/>
          <a:stretch/>
        </p:blipFill>
        <p:spPr>
          <a:xfrm>
            <a:off x="1424880" y="2669040"/>
            <a:ext cx="3209400" cy="3209400"/>
          </a:xfrm>
          <a:prstGeom prst="rect">
            <a:avLst/>
          </a:prstGeom>
          <a:ln>
            <a:noFill/>
          </a:ln>
        </p:spPr>
      </p:pic>
      <p:sp>
        <p:nvSpPr>
          <p:cNvPr id="282" name="TextShape 7"/>
          <p:cNvSpPr txBox="1"/>
          <p:nvPr/>
        </p:nvSpPr>
        <p:spPr>
          <a:xfrm>
            <a:off x="5295600" y="2494440"/>
            <a:ext cx="5471280" cy="3562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b="1" lang="pl-PL" sz="2400" strike="noStrike">
                <a:solidFill>
                  <a:srgbClr val="000000"/>
                </a:solidFill>
                <a:latin typeface="Calibri"/>
              </a:rPr>
              <a:t>Pamiętajcie!</a:t>
            </a:r>
            <a:r>
              <a:rPr lang="pl-PL" sz="2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l-PL" sz="2400" strike="noStrike">
                <a:solidFill>
                  <a:srgbClr val="000000"/>
                </a:solidFill>
                <a:latin typeface="Calibri"/>
              </a:rPr>
              <a:t>Diagnostyka koronawirusa jest prowadzona przez 7 dni w tygodniu przez całą dobę. Informacje można uzyskać pod czynnym całą dobę numerem telefonu: (22) 54 21 200. W razie pytań od lekarzy prosimy o kontakt z infolinią uruchomioną przez NFZ 800-190-590.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660240" y="467640"/>
            <a:ext cx="11107440" cy="230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lang="pl-PL" strike="noStrike" u="sng">
                <a:solidFill>
                  <a:srgbClr val="0563c1"/>
                </a:solidFill>
                <a:latin typeface="Calibri"/>
              </a:rPr>
              <a:t>https</a:t>
            </a:r>
            <a:r>
              <a:rPr lang="pl-PL" strike="noStrike" u="sng">
                <a:solidFill>
                  <a:srgbClr val="0563c1"/>
                </a:solidFill>
                <a:latin typeface="Calibri"/>
                <a:ea typeface="Calibri"/>
              </a:rPr>
              <a:t>://www.gov.pl/web/koronawirus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 u="sng">
                <a:solidFill>
                  <a:srgbClr val="0563c1"/>
                </a:solidFill>
                <a:latin typeface="Calibri"/>
                <a:ea typeface="Calibri"/>
              </a:rPr>
              <a:t>https://www.gov.pl/web/koronawirus/wykaz-zarazen-koronawirusem-sars-cov-2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 u="sng">
                <a:solidFill>
                  <a:srgbClr val="0563c1"/>
                </a:solidFill>
                <a:latin typeface="Calibri"/>
                <a:ea typeface="Calibri"/>
              </a:rPr>
              <a:t>https://gis.gov.pl/zdrowie/zasady-prawidlowego-mycia-rak/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86" name="CustomShape 3"/>
          <p:cNvSpPr/>
          <p:nvPr/>
        </p:nvSpPr>
        <p:spPr>
          <a:xfrm>
            <a:off x="3048120" y="3105720"/>
            <a:ext cx="60955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87" name="CustomShape 4"/>
          <p:cNvSpPr/>
          <p:nvPr/>
        </p:nvSpPr>
        <p:spPr>
          <a:xfrm>
            <a:off x="3048120" y="3105720"/>
            <a:ext cx="60955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88" name="CustomShape 5"/>
          <p:cNvSpPr/>
          <p:nvPr/>
        </p:nvSpPr>
        <p:spPr>
          <a:xfrm>
            <a:off x="3048120" y="3105720"/>
            <a:ext cx="60955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89" name="CustomShape 6"/>
          <p:cNvSpPr/>
          <p:nvPr/>
        </p:nvSpPr>
        <p:spPr>
          <a:xfrm>
            <a:off x="3048120" y="3105720"/>
            <a:ext cx="60955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pic>
        <p:nvPicPr>
          <p:cNvPr id="90" name="Obraz 7" descr=""/>
          <p:cNvPicPr/>
          <p:nvPr/>
        </p:nvPicPr>
        <p:blipFill>
          <a:blip r:embed="rId1"/>
          <a:stretch/>
        </p:blipFill>
        <p:spPr>
          <a:xfrm>
            <a:off x="815040" y="365040"/>
            <a:ext cx="10561320" cy="5811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44546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6" descr=""/>
          <p:cNvPicPr/>
          <p:nvPr/>
        </p:nvPicPr>
        <p:blipFill>
          <a:blip r:embed="rId1"/>
          <a:srcRect l="0" t="652" r="0" b="15076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9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pl-PL" sz="4400" strike="noStrike">
                <a:solidFill>
                  <a:srgbClr val="ffffff"/>
                </a:solidFill>
                <a:latin typeface="Calibri Light"/>
              </a:rPr>
              <a:t>Czym są koronawirusy?</a:t>
            </a:r>
            <a:r>
              <a:rPr lang="pl-PL" sz="4400" strike="noStrike">
                <a:solidFill>
                  <a:srgbClr val="ffffff"/>
                </a:solidFill>
                <a:latin typeface="Calibri Light"/>
              </a:rPr>
              <a:t>
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659880" y="1828440"/>
            <a:ext cx="3825000" cy="4345560"/>
          </a:xfrm>
          <a:prstGeom prst="ellipse">
            <a:avLst/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5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/>
          </a:gra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3"/>
          <a:fontRef idx="minor"/>
        </p:style>
        <p:txBody>
          <a:bodyPr lIns="15120" rIns="15120" tIns="15120" bIns="15120" anchor="ctr"/>
          <a:p>
            <a:pPr algn="ctr">
              <a:lnSpc>
                <a:spcPct val="90000"/>
              </a:lnSpc>
            </a:pPr>
            <a:r>
              <a:rPr lang="pl-PL" sz="1200" strike="noStrike">
                <a:solidFill>
                  <a:srgbClr val="ffffff"/>
                </a:solidFill>
                <a:latin typeface="Calibri"/>
              </a:rPr>
              <a:t>Koronawirusy (Coronaviridae) są rodziną wirusów RNA poznaną w latach 60. XX w. Nazwa wirusów tej grupy wiąże się z ich wyglądem. Mają one w osłonce struktury białkowe, których wygląd odkrywcom skojarzył się z koroną. Wirusy mają kształt sferyczny (średnica ok. 120 nm). Poznane zostały koronawirusy zakażające różne gatunki ssaków i ptaków. Wśród nich są 4 gatunki wirusów człowieka (229E, OC43, NL63 i HKU1) powszechnie występujące na całym świecie i wywołujące zakażenia dróg oddechowych i przewodu pokarmowego o zazwyczaj lekkim przebiegu. Wirusy HCoV-229E i HCoV-OC43 są odpowiedzialne za 5-30% przypadków tego typu schorzeń.</a:t>
            </a:r>
            <a:endParaRPr/>
          </a:p>
        </p:txBody>
      </p:sp>
      <p:sp>
        <p:nvSpPr>
          <p:cNvPr id="94" name="CustomShape 3"/>
          <p:cNvSpPr/>
          <p:nvPr/>
        </p:nvSpPr>
        <p:spPr>
          <a:xfrm>
            <a:off x="4796280" y="2891880"/>
            <a:ext cx="2218320" cy="2218320"/>
          </a:xfrm>
          <a:prstGeom prst="mathEqual">
            <a:avLst>
              <a:gd name="adj1" fmla="val 23520"/>
              <a:gd name="adj2" fmla="val 11760"/>
            </a:avLst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5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/>
          </a:gra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3"/>
          <a:fontRef idx="minor"/>
        </p:style>
      </p:sp>
      <p:sp>
        <p:nvSpPr>
          <p:cNvPr id="95" name="CustomShape 4"/>
          <p:cNvSpPr/>
          <p:nvPr/>
        </p:nvSpPr>
        <p:spPr>
          <a:xfrm>
            <a:off x="7325640" y="2088360"/>
            <a:ext cx="3825000" cy="3825000"/>
          </a:xfrm>
          <a:prstGeom prst="ellipse">
            <a:avLst/>
          </a:prstGeom>
          <a:gradFill>
            <a:gsLst>
              <a:gs pos="0">
                <a:schemeClr val="accent5">
                  <a:hueOff val="-6758543"/>
                  <a:satOff val="-17419"/>
                  <a:lumOff val="-11765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5">
                  <a:hueOff val="-6758543"/>
                  <a:satOff val="-17419"/>
                  <a:lumOff val="-11765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hueOff val="-6758543"/>
                  <a:satOff val="-17419"/>
                  <a:lumOff val="-11765"/>
                  <a:alphaOff val="0"/>
                  <a:lumMod val="99000"/>
                  <a:satMod val="120000"/>
                  <a:shade val="78000"/>
                </a:schemeClr>
              </a:gs>
            </a:gsLst>
            <a:lin ang="5400000"/>
          </a:gra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3"/>
          <a:fontRef idx="minor"/>
        </p:style>
        <p:txBody>
          <a:bodyPr lIns="15120" rIns="15120" tIns="15120" bIns="15120" anchor="ctr"/>
          <a:p>
            <a:pPr algn="ctr">
              <a:lnSpc>
                <a:spcPct val="90000"/>
              </a:lnSpc>
            </a:pPr>
            <a:r>
              <a:rPr lang="pl-PL" sz="1200" strike="noStrike">
                <a:solidFill>
                  <a:srgbClr val="ffffff"/>
                </a:solidFill>
                <a:latin typeface="Calibri"/>
              </a:rPr>
              <a:t>W XXI w. pojawiły się nowe koronawirusy człowieka, prawdopodobnie jako wynik mutacji wirusów zwierzęcych umożliwiających adaptację do replikacji w komórkach ludzkich. Pierwszy był wirus wywołujący zespół ciężkiej ostrej niewydolności oddechowej (SARS). Wirus ten (SARS-CoV) krążył wśród ludzi w latach 2002-2003. Odnotowano ponad 8 tys. zakażeń ze śmiertelnością ok. 10%. Wirus prawdopodobnie wywodził się od wirusa małych nietoperzy owadożernych występujących w Chinach. 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2"/>
          <p:cNvSpPr/>
          <p:nvPr/>
        </p:nvSpPr>
        <p:spPr>
          <a:xfrm>
            <a:off x="0" y="0"/>
            <a:ext cx="606600" cy="32335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3"/>
          <p:cNvSpPr/>
          <p:nvPr/>
        </p:nvSpPr>
        <p:spPr>
          <a:xfrm>
            <a:off x="0" y="3233880"/>
            <a:ext cx="606600" cy="362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4"/>
          <p:cNvSpPr/>
          <p:nvPr/>
        </p:nvSpPr>
        <p:spPr>
          <a:xfrm>
            <a:off x="606960" y="0"/>
            <a:ext cx="5037840" cy="6857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TextShape 5"/>
          <p:cNvSpPr txBox="1"/>
          <p:nvPr/>
        </p:nvSpPr>
        <p:spPr>
          <a:xfrm>
            <a:off x="1166760" y="1333080"/>
            <a:ext cx="3926520" cy="3920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l-PL" sz="5400" strike="noStrike">
                <a:solidFill>
                  <a:srgbClr val="000000"/>
                </a:solidFill>
                <a:latin typeface="Calibri Light"/>
              </a:rPr>
              <a:t>Nowy koronawirus – SARS-CoV-2</a:t>
            </a:r>
            <a:r>
              <a:rPr b="1" lang="pl-PL" sz="5400" strike="noStrike">
                <a:solidFill>
                  <a:srgbClr val="000000"/>
                </a:solidFill>
                <a:latin typeface="Calibri Light"/>
              </a:rPr>
              <a:t>
</a:t>
            </a:r>
            <a:endParaRPr/>
          </a:p>
        </p:txBody>
      </p:sp>
      <p:sp>
        <p:nvSpPr>
          <p:cNvPr id="101" name="CustomShape 6"/>
          <p:cNvSpPr/>
          <p:nvPr/>
        </p:nvSpPr>
        <p:spPr>
          <a:xfrm>
            <a:off x="1688400" y="73080"/>
            <a:ext cx="5400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7"/>
          <p:cNvSpPr/>
          <p:nvPr/>
        </p:nvSpPr>
        <p:spPr>
          <a:xfrm>
            <a:off x="1688400" y="246960"/>
            <a:ext cx="5400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8"/>
          <p:cNvSpPr/>
          <p:nvPr/>
        </p:nvSpPr>
        <p:spPr>
          <a:xfrm>
            <a:off x="1563480" y="73080"/>
            <a:ext cx="5400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9"/>
          <p:cNvSpPr/>
          <p:nvPr/>
        </p:nvSpPr>
        <p:spPr>
          <a:xfrm>
            <a:off x="1563480" y="246960"/>
            <a:ext cx="5400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10"/>
          <p:cNvSpPr/>
          <p:nvPr/>
        </p:nvSpPr>
        <p:spPr>
          <a:xfrm>
            <a:off x="1438560" y="73080"/>
            <a:ext cx="5400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11"/>
          <p:cNvSpPr/>
          <p:nvPr/>
        </p:nvSpPr>
        <p:spPr>
          <a:xfrm>
            <a:off x="1438560" y="246960"/>
            <a:ext cx="5400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12"/>
          <p:cNvSpPr/>
          <p:nvPr/>
        </p:nvSpPr>
        <p:spPr>
          <a:xfrm>
            <a:off x="1313640" y="73080"/>
            <a:ext cx="5400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13"/>
          <p:cNvSpPr/>
          <p:nvPr/>
        </p:nvSpPr>
        <p:spPr>
          <a:xfrm>
            <a:off x="1313640" y="246960"/>
            <a:ext cx="5400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14"/>
          <p:cNvSpPr/>
          <p:nvPr/>
        </p:nvSpPr>
        <p:spPr>
          <a:xfrm>
            <a:off x="1188720" y="73080"/>
            <a:ext cx="5400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15"/>
          <p:cNvSpPr/>
          <p:nvPr/>
        </p:nvSpPr>
        <p:spPr>
          <a:xfrm>
            <a:off x="1188720" y="246960"/>
            <a:ext cx="5400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16"/>
          <p:cNvSpPr/>
          <p:nvPr/>
        </p:nvSpPr>
        <p:spPr>
          <a:xfrm>
            <a:off x="2313360" y="73080"/>
            <a:ext cx="5400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17"/>
          <p:cNvSpPr/>
          <p:nvPr/>
        </p:nvSpPr>
        <p:spPr>
          <a:xfrm>
            <a:off x="2313360" y="246960"/>
            <a:ext cx="5400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18"/>
          <p:cNvSpPr/>
          <p:nvPr/>
        </p:nvSpPr>
        <p:spPr>
          <a:xfrm>
            <a:off x="2188440" y="73080"/>
            <a:ext cx="5400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19"/>
          <p:cNvSpPr/>
          <p:nvPr/>
        </p:nvSpPr>
        <p:spPr>
          <a:xfrm>
            <a:off x="2188440" y="246960"/>
            <a:ext cx="5400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20"/>
          <p:cNvSpPr/>
          <p:nvPr/>
        </p:nvSpPr>
        <p:spPr>
          <a:xfrm>
            <a:off x="2063520" y="73080"/>
            <a:ext cx="5400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21"/>
          <p:cNvSpPr/>
          <p:nvPr/>
        </p:nvSpPr>
        <p:spPr>
          <a:xfrm>
            <a:off x="2063520" y="246960"/>
            <a:ext cx="5400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22"/>
          <p:cNvSpPr/>
          <p:nvPr/>
        </p:nvSpPr>
        <p:spPr>
          <a:xfrm>
            <a:off x="1938600" y="73080"/>
            <a:ext cx="5400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23"/>
          <p:cNvSpPr/>
          <p:nvPr/>
        </p:nvSpPr>
        <p:spPr>
          <a:xfrm>
            <a:off x="1938600" y="246960"/>
            <a:ext cx="5400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24"/>
          <p:cNvSpPr/>
          <p:nvPr/>
        </p:nvSpPr>
        <p:spPr>
          <a:xfrm>
            <a:off x="1813320" y="73080"/>
            <a:ext cx="5400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25"/>
          <p:cNvSpPr/>
          <p:nvPr/>
        </p:nvSpPr>
        <p:spPr>
          <a:xfrm>
            <a:off x="1813320" y="246960"/>
            <a:ext cx="5400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TextShape 26"/>
          <p:cNvSpPr txBox="1"/>
          <p:nvPr/>
        </p:nvSpPr>
        <p:spPr>
          <a:xfrm>
            <a:off x="6420960" y="499680"/>
            <a:ext cx="5100120" cy="5580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  <a:buFont typeface="Arial"/>
              <a:buChar char="•"/>
            </a:pPr>
            <a:r>
              <a:rPr lang="pl-PL" sz="2000" strike="noStrike">
                <a:solidFill>
                  <a:srgbClr val="000000"/>
                </a:solidFill>
                <a:latin typeface="Calibri"/>
              </a:rPr>
              <a:t>W 2019 r., prawdopodobnie w listopadzie, zaczęły się zakażenia ludzi nowym wirusem. Wstępnie nazwano go 2019-nCoV (czyli nowy koronawirus z roku 2019), a obecnie ma on oficjalną nazwę SARS-CoV-2 (czyli koronawirus SARS typu 2). Międzynarodowy Komitet Taksonomii Wirusów (ICTV) decydując się na nadanie takiej właśnie nazwy nowemu gatunkowi wirusa, kierował się podobieństwem genetycznym do wirusa SARS (79,5%) i podobieństwem objawów klinicznych wynikających z zakażenia do choroby sprzed kilkunastu lat.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l-PL" sz="2000" strike="noStrike">
                <a:solidFill>
                  <a:srgbClr val="000000"/>
                </a:solidFill>
                <a:latin typeface="Calibri"/>
              </a:rPr>
              <a:t>Nie ma to także obecnie praktycznego znaczenia, gdyż mamy do czynienia z wirusem ludzkim, przenoszącym się pomiędzy ludźmi, bez pośrednictwa zwierząt.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2"/>
          <p:cNvSpPr/>
          <p:nvPr/>
        </p:nvSpPr>
        <p:spPr>
          <a:xfrm>
            <a:off x="443160" y="0"/>
            <a:ext cx="4688280" cy="6857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3"/>
          <p:cNvSpPr/>
          <p:nvPr/>
        </p:nvSpPr>
        <p:spPr>
          <a:xfrm>
            <a:off x="858240" y="926640"/>
            <a:ext cx="4415040" cy="5066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4"/>
          <p:cNvSpPr/>
          <p:nvPr/>
        </p:nvSpPr>
        <p:spPr>
          <a:xfrm rot="5400000">
            <a:off x="722520" y="46051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5"/>
          <p:cNvSpPr/>
          <p:nvPr/>
        </p:nvSpPr>
        <p:spPr>
          <a:xfrm rot="5400000">
            <a:off x="722520" y="44629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6"/>
          <p:cNvSpPr/>
          <p:nvPr/>
        </p:nvSpPr>
        <p:spPr>
          <a:xfrm rot="5400000">
            <a:off x="722520" y="43207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7"/>
          <p:cNvSpPr/>
          <p:nvPr/>
        </p:nvSpPr>
        <p:spPr>
          <a:xfrm rot="5400000">
            <a:off x="722520" y="488916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8"/>
          <p:cNvSpPr/>
          <p:nvPr/>
        </p:nvSpPr>
        <p:spPr>
          <a:xfrm rot="5400000">
            <a:off x="722520" y="474696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9"/>
          <p:cNvSpPr/>
          <p:nvPr/>
        </p:nvSpPr>
        <p:spPr>
          <a:xfrm rot="5400000">
            <a:off x="722520" y="417096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10"/>
          <p:cNvSpPr/>
          <p:nvPr/>
        </p:nvSpPr>
        <p:spPr>
          <a:xfrm rot="5400000">
            <a:off x="722520" y="51746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1"/>
          <p:cNvSpPr/>
          <p:nvPr/>
        </p:nvSpPr>
        <p:spPr>
          <a:xfrm rot="5400000">
            <a:off x="722520" y="50281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12"/>
          <p:cNvSpPr/>
          <p:nvPr/>
        </p:nvSpPr>
        <p:spPr>
          <a:xfrm rot="5400000">
            <a:off x="722520" y="37591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13"/>
          <p:cNvSpPr/>
          <p:nvPr/>
        </p:nvSpPr>
        <p:spPr>
          <a:xfrm rot="5400000">
            <a:off x="722520" y="38959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14"/>
          <p:cNvSpPr/>
          <p:nvPr/>
        </p:nvSpPr>
        <p:spPr>
          <a:xfrm rot="5400000">
            <a:off x="722520" y="404316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15"/>
          <p:cNvSpPr/>
          <p:nvPr/>
        </p:nvSpPr>
        <p:spPr>
          <a:xfrm rot="5400000">
            <a:off x="722520" y="532656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16"/>
          <p:cNvSpPr/>
          <p:nvPr/>
        </p:nvSpPr>
        <p:spPr>
          <a:xfrm rot="5400000">
            <a:off x="722520" y="547416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17"/>
          <p:cNvSpPr/>
          <p:nvPr/>
        </p:nvSpPr>
        <p:spPr>
          <a:xfrm rot="5400000">
            <a:off x="722520" y="57650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18"/>
          <p:cNvSpPr/>
          <p:nvPr/>
        </p:nvSpPr>
        <p:spPr>
          <a:xfrm rot="5400000">
            <a:off x="722520" y="56185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19"/>
          <p:cNvSpPr/>
          <p:nvPr/>
        </p:nvSpPr>
        <p:spPr>
          <a:xfrm rot="5400000">
            <a:off x="179100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20"/>
          <p:cNvSpPr/>
          <p:nvPr/>
        </p:nvSpPr>
        <p:spPr>
          <a:xfrm rot="5400000">
            <a:off x="161460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21"/>
          <p:cNvSpPr/>
          <p:nvPr/>
        </p:nvSpPr>
        <p:spPr>
          <a:xfrm rot="5400000">
            <a:off x="143820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2"/>
          <p:cNvSpPr/>
          <p:nvPr/>
        </p:nvSpPr>
        <p:spPr>
          <a:xfrm rot="5400000">
            <a:off x="126144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23"/>
          <p:cNvSpPr/>
          <p:nvPr/>
        </p:nvSpPr>
        <p:spPr>
          <a:xfrm rot="5400000">
            <a:off x="108504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24"/>
          <p:cNvSpPr/>
          <p:nvPr/>
        </p:nvSpPr>
        <p:spPr>
          <a:xfrm rot="5400000">
            <a:off x="212940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25"/>
          <p:cNvSpPr/>
          <p:nvPr/>
        </p:nvSpPr>
        <p:spPr>
          <a:xfrm rot="5400000">
            <a:off x="195300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CustomShape 26"/>
          <p:cNvSpPr/>
          <p:nvPr/>
        </p:nvSpPr>
        <p:spPr>
          <a:xfrm rot="5400000">
            <a:off x="90432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27"/>
          <p:cNvSpPr/>
          <p:nvPr/>
        </p:nvSpPr>
        <p:spPr>
          <a:xfrm rot="5400000">
            <a:off x="722520" y="591696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28"/>
          <p:cNvSpPr/>
          <p:nvPr/>
        </p:nvSpPr>
        <p:spPr>
          <a:xfrm rot="5400000">
            <a:off x="246384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29"/>
          <p:cNvSpPr/>
          <p:nvPr/>
        </p:nvSpPr>
        <p:spPr>
          <a:xfrm rot="5400000">
            <a:off x="228744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30"/>
          <p:cNvSpPr/>
          <p:nvPr/>
        </p:nvSpPr>
        <p:spPr>
          <a:xfrm rot="5400000">
            <a:off x="280224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31"/>
          <p:cNvSpPr/>
          <p:nvPr/>
        </p:nvSpPr>
        <p:spPr>
          <a:xfrm rot="5400000">
            <a:off x="262584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32"/>
          <p:cNvSpPr/>
          <p:nvPr/>
        </p:nvSpPr>
        <p:spPr>
          <a:xfrm rot="5400000">
            <a:off x="178740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33"/>
          <p:cNvSpPr/>
          <p:nvPr/>
        </p:nvSpPr>
        <p:spPr>
          <a:xfrm rot="5400000">
            <a:off x="161100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stomShape 34"/>
          <p:cNvSpPr/>
          <p:nvPr/>
        </p:nvSpPr>
        <p:spPr>
          <a:xfrm rot="5400000">
            <a:off x="143460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35"/>
          <p:cNvSpPr/>
          <p:nvPr/>
        </p:nvSpPr>
        <p:spPr>
          <a:xfrm rot="5400000">
            <a:off x="125784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36"/>
          <p:cNvSpPr/>
          <p:nvPr/>
        </p:nvSpPr>
        <p:spPr>
          <a:xfrm rot="5400000">
            <a:off x="108144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37"/>
          <p:cNvSpPr/>
          <p:nvPr/>
        </p:nvSpPr>
        <p:spPr>
          <a:xfrm rot="5400000">
            <a:off x="212580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38"/>
          <p:cNvSpPr/>
          <p:nvPr/>
        </p:nvSpPr>
        <p:spPr>
          <a:xfrm rot="5400000">
            <a:off x="194940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39"/>
          <p:cNvSpPr/>
          <p:nvPr/>
        </p:nvSpPr>
        <p:spPr>
          <a:xfrm rot="5400000">
            <a:off x="90072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40"/>
          <p:cNvSpPr/>
          <p:nvPr/>
        </p:nvSpPr>
        <p:spPr>
          <a:xfrm rot="5400000">
            <a:off x="72252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CustomShape 41"/>
          <p:cNvSpPr/>
          <p:nvPr/>
        </p:nvSpPr>
        <p:spPr>
          <a:xfrm rot="5400000">
            <a:off x="246024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42"/>
          <p:cNvSpPr/>
          <p:nvPr/>
        </p:nvSpPr>
        <p:spPr>
          <a:xfrm rot="5400000">
            <a:off x="228384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CustomShape 43"/>
          <p:cNvSpPr/>
          <p:nvPr/>
        </p:nvSpPr>
        <p:spPr>
          <a:xfrm rot="5400000">
            <a:off x="279864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44"/>
          <p:cNvSpPr/>
          <p:nvPr/>
        </p:nvSpPr>
        <p:spPr>
          <a:xfrm rot="5400000">
            <a:off x="262224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TextShape 45"/>
          <p:cNvSpPr txBox="1"/>
          <p:nvPr/>
        </p:nvSpPr>
        <p:spPr>
          <a:xfrm>
            <a:off x="1141920" y="1321920"/>
            <a:ext cx="3787200" cy="4277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l-PL" sz="4800" strike="noStrike">
                <a:solidFill>
                  <a:srgbClr val="ffffff"/>
                </a:solidFill>
                <a:latin typeface="Calibri Light"/>
              </a:rPr>
              <a:t>Objawy choroby COVID-19</a:t>
            </a:r>
            <a:r>
              <a:rPr lang="pl-PL" sz="4800" strike="noStrike">
                <a:solidFill>
                  <a:srgbClr val="ffffff"/>
                </a:solidFill>
                <a:latin typeface="Calibri Light"/>
              </a:rPr>
              <a:t>
</a:t>
            </a:r>
            <a:endParaRPr/>
          </a:p>
        </p:txBody>
      </p:sp>
      <p:sp>
        <p:nvSpPr>
          <p:cNvPr id="167" name="CustomShape 46"/>
          <p:cNvSpPr/>
          <p:nvPr/>
        </p:nvSpPr>
        <p:spPr>
          <a:xfrm rot="5400000">
            <a:off x="12043800" y="457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47"/>
          <p:cNvSpPr/>
          <p:nvPr/>
        </p:nvSpPr>
        <p:spPr>
          <a:xfrm rot="5400000">
            <a:off x="11872080" y="457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48"/>
          <p:cNvSpPr/>
          <p:nvPr/>
        </p:nvSpPr>
        <p:spPr>
          <a:xfrm rot="5400000">
            <a:off x="12046320" y="75636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49"/>
          <p:cNvSpPr/>
          <p:nvPr/>
        </p:nvSpPr>
        <p:spPr>
          <a:xfrm rot="5400000">
            <a:off x="11872440" y="75636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50"/>
          <p:cNvSpPr/>
          <p:nvPr/>
        </p:nvSpPr>
        <p:spPr>
          <a:xfrm rot="5400000">
            <a:off x="12046320" y="6145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51"/>
          <p:cNvSpPr/>
          <p:nvPr/>
        </p:nvSpPr>
        <p:spPr>
          <a:xfrm rot="5400000">
            <a:off x="11872440" y="6145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52"/>
          <p:cNvSpPr/>
          <p:nvPr/>
        </p:nvSpPr>
        <p:spPr>
          <a:xfrm rot="5400000">
            <a:off x="12046320" y="4723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53"/>
          <p:cNvSpPr/>
          <p:nvPr/>
        </p:nvSpPr>
        <p:spPr>
          <a:xfrm rot="5400000">
            <a:off x="11872440" y="4723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54"/>
          <p:cNvSpPr/>
          <p:nvPr/>
        </p:nvSpPr>
        <p:spPr>
          <a:xfrm rot="5400000">
            <a:off x="12046320" y="3301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55"/>
          <p:cNvSpPr/>
          <p:nvPr/>
        </p:nvSpPr>
        <p:spPr>
          <a:xfrm rot="5400000">
            <a:off x="11872440" y="3301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CustomShape 56"/>
          <p:cNvSpPr/>
          <p:nvPr/>
        </p:nvSpPr>
        <p:spPr>
          <a:xfrm rot="5400000">
            <a:off x="12046320" y="1879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57"/>
          <p:cNvSpPr/>
          <p:nvPr/>
        </p:nvSpPr>
        <p:spPr>
          <a:xfrm rot="5400000">
            <a:off x="11872440" y="1879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TextShape 58"/>
          <p:cNvSpPr txBox="1"/>
          <p:nvPr/>
        </p:nvSpPr>
        <p:spPr>
          <a:xfrm>
            <a:off x="5912640" y="1188720"/>
            <a:ext cx="5560920" cy="48042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  <a:buFont typeface="Arial"/>
              <a:buChar char="•"/>
            </a:pPr>
            <a:r>
              <a:rPr lang="pl-PL" sz="2000" strike="noStrike">
                <a:solidFill>
                  <a:srgbClr val="000000"/>
                </a:solidFill>
                <a:latin typeface="Calibri"/>
              </a:rPr>
              <a:t>W większości przypadków zakażenie przebiega bezobjawowo lub choroba ma łagodny przebieg. U około 20% osób zakażonych występują nasilone objawy kliniczne, które mogą prowadzić do zgonu. Objawy rozwijają się najczęściej w czasie od 2 do 14 dni od ekspozycji, u większości pacjentów w ciągu 5-6 dni.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l-PL" sz="2000" strike="noStrike">
                <a:solidFill>
                  <a:srgbClr val="000000"/>
                </a:solidFill>
                <a:latin typeface="Calibri"/>
              </a:rPr>
              <a:t>Najczęściej stwierdzane objawy zakażenia to gorączka, kaszel o różnym nasileniu, duszność, trudności w oddychaniu. Stwierdzono również zaburzenia węchu i smaku. W przypadkach o ciężkim przebiegu występuje zapalenie płuc, może rozwinąć się zespół ostrej niewydolności oddechowej i niewydolność wielonarządowa. Taki przebieg choroby może zakończyć się niepomyślnie.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2"/>
          <p:cNvSpPr/>
          <p:nvPr/>
        </p:nvSpPr>
        <p:spPr>
          <a:xfrm>
            <a:off x="0" y="4526280"/>
            <a:ext cx="4449240" cy="2331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3"/>
          <p:cNvSpPr/>
          <p:nvPr/>
        </p:nvSpPr>
        <p:spPr>
          <a:xfrm>
            <a:off x="283320" y="703080"/>
            <a:ext cx="5369040" cy="5586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TextShape 4"/>
          <p:cNvSpPr txBox="1"/>
          <p:nvPr/>
        </p:nvSpPr>
        <p:spPr>
          <a:xfrm>
            <a:off x="1016640" y="1346040"/>
            <a:ext cx="4192920" cy="4165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l-PL" sz="4600" strike="noStrike">
                <a:solidFill>
                  <a:srgbClr val="000000"/>
                </a:solidFill>
                <a:latin typeface="Calibri Light"/>
              </a:rPr>
              <a:t>Działania profilaktyczne</a:t>
            </a:r>
            <a:r>
              <a:rPr b="1" lang="pl-PL" sz="4600" strike="noStrike">
                <a:solidFill>
                  <a:srgbClr val="000000"/>
                </a:solidFill>
                <a:latin typeface="Calibri Light"/>
              </a:rPr>
              <a:t>
</a:t>
            </a:r>
            <a:endParaRPr/>
          </a:p>
        </p:txBody>
      </p:sp>
      <p:sp>
        <p:nvSpPr>
          <p:cNvPr id="184" name="CustomShape 5"/>
          <p:cNvSpPr/>
          <p:nvPr/>
        </p:nvSpPr>
        <p:spPr>
          <a:xfrm>
            <a:off x="623160" y="30484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6"/>
          <p:cNvSpPr/>
          <p:nvPr/>
        </p:nvSpPr>
        <p:spPr>
          <a:xfrm>
            <a:off x="623160" y="32248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7"/>
          <p:cNvSpPr/>
          <p:nvPr/>
        </p:nvSpPr>
        <p:spPr>
          <a:xfrm>
            <a:off x="623160" y="34016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8"/>
          <p:cNvSpPr/>
          <p:nvPr/>
        </p:nvSpPr>
        <p:spPr>
          <a:xfrm>
            <a:off x="623160" y="35780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9"/>
          <p:cNvSpPr/>
          <p:nvPr/>
        </p:nvSpPr>
        <p:spPr>
          <a:xfrm>
            <a:off x="623160" y="37544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10"/>
          <p:cNvSpPr/>
          <p:nvPr/>
        </p:nvSpPr>
        <p:spPr>
          <a:xfrm>
            <a:off x="481320" y="30484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ustomShape 11"/>
          <p:cNvSpPr/>
          <p:nvPr/>
        </p:nvSpPr>
        <p:spPr>
          <a:xfrm>
            <a:off x="481320" y="32248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12"/>
          <p:cNvSpPr/>
          <p:nvPr/>
        </p:nvSpPr>
        <p:spPr>
          <a:xfrm>
            <a:off x="481320" y="34016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13"/>
          <p:cNvSpPr/>
          <p:nvPr/>
        </p:nvSpPr>
        <p:spPr>
          <a:xfrm>
            <a:off x="481320" y="35780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14"/>
          <p:cNvSpPr/>
          <p:nvPr/>
        </p:nvSpPr>
        <p:spPr>
          <a:xfrm>
            <a:off x="481320" y="37544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15"/>
          <p:cNvSpPr/>
          <p:nvPr/>
        </p:nvSpPr>
        <p:spPr>
          <a:xfrm>
            <a:off x="339120" y="30484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16"/>
          <p:cNvSpPr/>
          <p:nvPr/>
        </p:nvSpPr>
        <p:spPr>
          <a:xfrm>
            <a:off x="339120" y="32248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CustomShape 17"/>
          <p:cNvSpPr/>
          <p:nvPr/>
        </p:nvSpPr>
        <p:spPr>
          <a:xfrm>
            <a:off x="339120" y="34016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18"/>
          <p:cNvSpPr/>
          <p:nvPr/>
        </p:nvSpPr>
        <p:spPr>
          <a:xfrm>
            <a:off x="339120" y="35780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19"/>
          <p:cNvSpPr/>
          <p:nvPr/>
        </p:nvSpPr>
        <p:spPr>
          <a:xfrm>
            <a:off x="339120" y="37544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20"/>
          <p:cNvSpPr/>
          <p:nvPr/>
        </p:nvSpPr>
        <p:spPr>
          <a:xfrm>
            <a:off x="196920" y="30484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21"/>
          <p:cNvSpPr/>
          <p:nvPr/>
        </p:nvSpPr>
        <p:spPr>
          <a:xfrm>
            <a:off x="196920" y="32248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22"/>
          <p:cNvSpPr/>
          <p:nvPr/>
        </p:nvSpPr>
        <p:spPr>
          <a:xfrm>
            <a:off x="196920" y="34016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23"/>
          <p:cNvSpPr/>
          <p:nvPr/>
        </p:nvSpPr>
        <p:spPr>
          <a:xfrm>
            <a:off x="196920" y="35780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24"/>
          <p:cNvSpPr/>
          <p:nvPr/>
        </p:nvSpPr>
        <p:spPr>
          <a:xfrm>
            <a:off x="196920" y="37544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25"/>
          <p:cNvSpPr/>
          <p:nvPr/>
        </p:nvSpPr>
        <p:spPr>
          <a:xfrm>
            <a:off x="54720" y="30484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26"/>
          <p:cNvSpPr/>
          <p:nvPr/>
        </p:nvSpPr>
        <p:spPr>
          <a:xfrm>
            <a:off x="54720" y="322488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27"/>
          <p:cNvSpPr/>
          <p:nvPr/>
        </p:nvSpPr>
        <p:spPr>
          <a:xfrm>
            <a:off x="54720" y="34016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CustomShape 28"/>
          <p:cNvSpPr/>
          <p:nvPr/>
        </p:nvSpPr>
        <p:spPr>
          <a:xfrm>
            <a:off x="54720" y="35780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29"/>
          <p:cNvSpPr/>
          <p:nvPr/>
        </p:nvSpPr>
        <p:spPr>
          <a:xfrm>
            <a:off x="54720" y="37544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TextShape 30"/>
          <p:cNvSpPr txBox="1"/>
          <p:nvPr/>
        </p:nvSpPr>
        <p:spPr>
          <a:xfrm>
            <a:off x="6126480" y="228600"/>
            <a:ext cx="5472360" cy="6271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  <a:buFont typeface="Arial"/>
              <a:buChar char="•"/>
            </a:pPr>
            <a:r>
              <a:rPr b="1" lang="pl-PL" sz="1600" strike="noStrike">
                <a:solidFill>
                  <a:srgbClr val="000000"/>
                </a:solidFill>
                <a:latin typeface="Calibri"/>
              </a:rPr>
              <a:t>Koronawirusy </a:t>
            </a:r>
            <a:r>
              <a:rPr lang="pl-PL" sz="1600" strike="noStrike">
                <a:solidFill>
                  <a:srgbClr val="000000"/>
                </a:solidFill>
                <a:latin typeface="Calibri"/>
              </a:rPr>
              <a:t>są wrażliwe na podstawowe środki dezynfekcyjne i wysoką temperaturę. Skuteczne są więc standardowe procedury stosowane do odkażania.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l-PL" sz="1600" strike="noStrike">
                <a:solidFill>
                  <a:srgbClr val="000000"/>
                </a:solidFill>
                <a:latin typeface="Calibri"/>
              </a:rPr>
              <a:t>Do podstawowych sposobów zapobiegania zakażeniu należą: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l-PL" sz="1600" strike="noStrike">
                <a:solidFill>
                  <a:srgbClr val="000000"/>
                </a:solidFill>
                <a:latin typeface="Calibri"/>
              </a:rPr>
              <a:t>częste mycie rąk wodą z mydłem; odkażanie rąk preparatami na bazie alkoholu oraz unikanie dotykania rękami oczu, nosa, ust (jest to częsty nawyk, którego nie kontrolujemy);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l-PL" sz="1600" strike="noStrike">
                <a:solidFill>
                  <a:srgbClr val="000000"/>
                </a:solidFill>
                <a:latin typeface="Calibri"/>
              </a:rPr>
              <a:t>zakrywanie nosa i ust podczas kaszlu i kichania, używanie jednorazowej chusteczki, która powinna zostać natychmiast usunięta lub kichanie w zgięcie łokcia, nigdy w otwarte dłonie;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l-PL" sz="1600" strike="noStrike">
                <a:solidFill>
                  <a:srgbClr val="000000"/>
                </a:solidFill>
                <a:latin typeface="Calibri"/>
              </a:rPr>
              <a:t>w przypadku kontaktu z osobami prezentującymi objawy zakażenia wskazane jest utrzymanie odległości co najmniej 1 metra;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l-PL" sz="1600" strike="noStrike">
                <a:solidFill>
                  <a:srgbClr val="000000"/>
                </a:solidFill>
                <a:latin typeface="Calibri"/>
              </a:rPr>
              <a:t>stosowanie masek ochronnych: obecnie wprowadzono obowiązek noszenia maseczek ochronnych lub zakrywania ust i nosa szalem w miejscach publicznych.</a:t>
            </a:r>
            <a:endParaRPr/>
          </a:p>
          <a:p>
            <a:pPr>
              <a:lnSpc>
                <a:spcPct val="100000"/>
              </a:lnSpc>
            </a:pPr>
            <a:r>
              <a:rPr lang="pl-PL" sz="1600" strike="noStrike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ymbol zastępczy zawartości 3" descr=""/>
          <p:cNvPicPr/>
          <p:nvPr/>
        </p:nvPicPr>
        <p:blipFill>
          <a:blip r:embed="rId1"/>
          <a:stretch/>
        </p:blipFill>
        <p:spPr>
          <a:xfrm>
            <a:off x="2755440" y="365040"/>
            <a:ext cx="7203600" cy="6282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2"/>
          <p:cNvSpPr/>
          <p:nvPr/>
        </p:nvSpPr>
        <p:spPr>
          <a:xfrm>
            <a:off x="443160" y="0"/>
            <a:ext cx="4688280" cy="6857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CustomShape 3"/>
          <p:cNvSpPr/>
          <p:nvPr/>
        </p:nvSpPr>
        <p:spPr>
          <a:xfrm>
            <a:off x="858240" y="926640"/>
            <a:ext cx="4415040" cy="5066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4"/>
          <p:cNvSpPr/>
          <p:nvPr/>
        </p:nvSpPr>
        <p:spPr>
          <a:xfrm rot="5400000">
            <a:off x="722520" y="46051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5"/>
          <p:cNvSpPr/>
          <p:nvPr/>
        </p:nvSpPr>
        <p:spPr>
          <a:xfrm rot="5400000">
            <a:off x="722520" y="44629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6"/>
          <p:cNvSpPr/>
          <p:nvPr/>
        </p:nvSpPr>
        <p:spPr>
          <a:xfrm rot="5400000">
            <a:off x="722520" y="43207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7"/>
          <p:cNvSpPr/>
          <p:nvPr/>
        </p:nvSpPr>
        <p:spPr>
          <a:xfrm rot="5400000">
            <a:off x="722520" y="488916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8"/>
          <p:cNvSpPr/>
          <p:nvPr/>
        </p:nvSpPr>
        <p:spPr>
          <a:xfrm rot="5400000">
            <a:off x="722520" y="474696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9"/>
          <p:cNvSpPr/>
          <p:nvPr/>
        </p:nvSpPr>
        <p:spPr>
          <a:xfrm rot="5400000">
            <a:off x="722520" y="417096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10"/>
          <p:cNvSpPr/>
          <p:nvPr/>
        </p:nvSpPr>
        <p:spPr>
          <a:xfrm rot="5400000">
            <a:off x="722520" y="51746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11"/>
          <p:cNvSpPr/>
          <p:nvPr/>
        </p:nvSpPr>
        <p:spPr>
          <a:xfrm rot="5400000">
            <a:off x="722520" y="50281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12"/>
          <p:cNvSpPr/>
          <p:nvPr/>
        </p:nvSpPr>
        <p:spPr>
          <a:xfrm rot="5400000">
            <a:off x="722520" y="37591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13"/>
          <p:cNvSpPr/>
          <p:nvPr/>
        </p:nvSpPr>
        <p:spPr>
          <a:xfrm rot="5400000">
            <a:off x="722520" y="38959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14"/>
          <p:cNvSpPr/>
          <p:nvPr/>
        </p:nvSpPr>
        <p:spPr>
          <a:xfrm rot="5400000">
            <a:off x="722520" y="404316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CustomShape 15"/>
          <p:cNvSpPr/>
          <p:nvPr/>
        </p:nvSpPr>
        <p:spPr>
          <a:xfrm rot="5400000">
            <a:off x="722520" y="532656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CustomShape 16"/>
          <p:cNvSpPr/>
          <p:nvPr/>
        </p:nvSpPr>
        <p:spPr>
          <a:xfrm rot="5400000">
            <a:off x="722520" y="547416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17"/>
          <p:cNvSpPr/>
          <p:nvPr/>
        </p:nvSpPr>
        <p:spPr>
          <a:xfrm rot="5400000">
            <a:off x="722520" y="576504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CustomShape 18"/>
          <p:cNvSpPr/>
          <p:nvPr/>
        </p:nvSpPr>
        <p:spPr>
          <a:xfrm rot="5400000">
            <a:off x="722520" y="56185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CustomShape 19"/>
          <p:cNvSpPr/>
          <p:nvPr/>
        </p:nvSpPr>
        <p:spPr>
          <a:xfrm rot="5400000">
            <a:off x="179100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20"/>
          <p:cNvSpPr/>
          <p:nvPr/>
        </p:nvSpPr>
        <p:spPr>
          <a:xfrm rot="5400000">
            <a:off x="161460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CustomShape 21"/>
          <p:cNvSpPr/>
          <p:nvPr/>
        </p:nvSpPr>
        <p:spPr>
          <a:xfrm rot="5400000">
            <a:off x="143820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CustomShape 22"/>
          <p:cNvSpPr/>
          <p:nvPr/>
        </p:nvSpPr>
        <p:spPr>
          <a:xfrm rot="5400000">
            <a:off x="126144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23"/>
          <p:cNvSpPr/>
          <p:nvPr/>
        </p:nvSpPr>
        <p:spPr>
          <a:xfrm rot="5400000">
            <a:off x="108504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24"/>
          <p:cNvSpPr/>
          <p:nvPr/>
        </p:nvSpPr>
        <p:spPr>
          <a:xfrm rot="5400000">
            <a:off x="212940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CustomShape 25"/>
          <p:cNvSpPr/>
          <p:nvPr/>
        </p:nvSpPr>
        <p:spPr>
          <a:xfrm rot="5400000">
            <a:off x="195300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26"/>
          <p:cNvSpPr/>
          <p:nvPr/>
        </p:nvSpPr>
        <p:spPr>
          <a:xfrm rot="5400000">
            <a:off x="90432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CustomShape 27"/>
          <p:cNvSpPr/>
          <p:nvPr/>
        </p:nvSpPr>
        <p:spPr>
          <a:xfrm rot="5400000">
            <a:off x="722520" y="591696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28"/>
          <p:cNvSpPr/>
          <p:nvPr/>
        </p:nvSpPr>
        <p:spPr>
          <a:xfrm rot="5400000">
            <a:off x="246384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ustomShape 29"/>
          <p:cNvSpPr/>
          <p:nvPr/>
        </p:nvSpPr>
        <p:spPr>
          <a:xfrm rot="5400000">
            <a:off x="228744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30"/>
          <p:cNvSpPr/>
          <p:nvPr/>
        </p:nvSpPr>
        <p:spPr>
          <a:xfrm rot="5400000">
            <a:off x="280224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31"/>
          <p:cNvSpPr/>
          <p:nvPr/>
        </p:nvSpPr>
        <p:spPr>
          <a:xfrm rot="5400000">
            <a:off x="262584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32"/>
          <p:cNvSpPr/>
          <p:nvPr/>
        </p:nvSpPr>
        <p:spPr>
          <a:xfrm rot="5400000">
            <a:off x="178740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ustomShape 33"/>
          <p:cNvSpPr/>
          <p:nvPr/>
        </p:nvSpPr>
        <p:spPr>
          <a:xfrm rot="5400000">
            <a:off x="161100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CustomShape 34"/>
          <p:cNvSpPr/>
          <p:nvPr/>
        </p:nvSpPr>
        <p:spPr>
          <a:xfrm rot="5400000">
            <a:off x="143460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CustomShape 35"/>
          <p:cNvSpPr/>
          <p:nvPr/>
        </p:nvSpPr>
        <p:spPr>
          <a:xfrm rot="5400000">
            <a:off x="125784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36"/>
          <p:cNvSpPr/>
          <p:nvPr/>
        </p:nvSpPr>
        <p:spPr>
          <a:xfrm rot="5400000">
            <a:off x="108144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37"/>
          <p:cNvSpPr/>
          <p:nvPr/>
        </p:nvSpPr>
        <p:spPr>
          <a:xfrm rot="5400000">
            <a:off x="212580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38"/>
          <p:cNvSpPr/>
          <p:nvPr/>
        </p:nvSpPr>
        <p:spPr>
          <a:xfrm rot="5400000">
            <a:off x="194940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ustomShape 39"/>
          <p:cNvSpPr/>
          <p:nvPr/>
        </p:nvSpPr>
        <p:spPr>
          <a:xfrm rot="5400000">
            <a:off x="90072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40"/>
          <p:cNvSpPr/>
          <p:nvPr/>
        </p:nvSpPr>
        <p:spPr>
          <a:xfrm rot="5400000">
            <a:off x="72252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CustomShape 41"/>
          <p:cNvSpPr/>
          <p:nvPr/>
        </p:nvSpPr>
        <p:spPr>
          <a:xfrm rot="5400000">
            <a:off x="246024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CustomShape 42"/>
          <p:cNvSpPr/>
          <p:nvPr/>
        </p:nvSpPr>
        <p:spPr>
          <a:xfrm rot="5400000">
            <a:off x="228384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43"/>
          <p:cNvSpPr/>
          <p:nvPr/>
        </p:nvSpPr>
        <p:spPr>
          <a:xfrm rot="5400000">
            <a:off x="279864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CustomShape 44"/>
          <p:cNvSpPr/>
          <p:nvPr/>
        </p:nvSpPr>
        <p:spPr>
          <a:xfrm rot="5400000">
            <a:off x="2622240" y="607140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TextShape 45"/>
          <p:cNvSpPr txBox="1"/>
          <p:nvPr/>
        </p:nvSpPr>
        <p:spPr>
          <a:xfrm>
            <a:off x="1141920" y="1321920"/>
            <a:ext cx="3787200" cy="4277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l-PL" sz="4800" strike="noStrike">
                <a:solidFill>
                  <a:srgbClr val="ffffff"/>
                </a:solidFill>
                <a:latin typeface="Calibri Light"/>
              </a:rPr>
              <a:t>Kto jest najbardziej narażony na zakażenie i zachorowanie?</a:t>
            </a:r>
            <a:r>
              <a:rPr b="1" lang="pl-PL" sz="4800" strike="noStrike">
                <a:solidFill>
                  <a:srgbClr val="ffffff"/>
                </a:solidFill>
                <a:latin typeface="Calibri Light"/>
              </a:rPr>
              <a:t>
</a:t>
            </a:r>
            <a:endParaRPr/>
          </a:p>
        </p:txBody>
      </p:sp>
      <p:sp>
        <p:nvSpPr>
          <p:cNvPr id="256" name="CustomShape 46"/>
          <p:cNvSpPr/>
          <p:nvPr/>
        </p:nvSpPr>
        <p:spPr>
          <a:xfrm rot="5400000">
            <a:off x="12043800" y="457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CustomShape 47"/>
          <p:cNvSpPr/>
          <p:nvPr/>
        </p:nvSpPr>
        <p:spPr>
          <a:xfrm rot="5400000">
            <a:off x="11872080" y="457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CustomShape 48"/>
          <p:cNvSpPr/>
          <p:nvPr/>
        </p:nvSpPr>
        <p:spPr>
          <a:xfrm rot="5400000">
            <a:off x="12046320" y="75636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49"/>
          <p:cNvSpPr/>
          <p:nvPr/>
        </p:nvSpPr>
        <p:spPr>
          <a:xfrm rot="5400000">
            <a:off x="11872440" y="75636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50"/>
          <p:cNvSpPr/>
          <p:nvPr/>
        </p:nvSpPr>
        <p:spPr>
          <a:xfrm rot="5400000">
            <a:off x="12046320" y="6145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CustomShape 51"/>
          <p:cNvSpPr/>
          <p:nvPr/>
        </p:nvSpPr>
        <p:spPr>
          <a:xfrm rot="5400000">
            <a:off x="11872440" y="6145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ustomShape 52"/>
          <p:cNvSpPr/>
          <p:nvPr/>
        </p:nvSpPr>
        <p:spPr>
          <a:xfrm rot="5400000">
            <a:off x="12046320" y="4723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CustomShape 53"/>
          <p:cNvSpPr/>
          <p:nvPr/>
        </p:nvSpPr>
        <p:spPr>
          <a:xfrm rot="5400000">
            <a:off x="11872440" y="4723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CustomShape 54"/>
          <p:cNvSpPr/>
          <p:nvPr/>
        </p:nvSpPr>
        <p:spPr>
          <a:xfrm rot="5400000">
            <a:off x="12046320" y="3301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" name="CustomShape 55"/>
          <p:cNvSpPr/>
          <p:nvPr/>
        </p:nvSpPr>
        <p:spPr>
          <a:xfrm rot="5400000">
            <a:off x="11872440" y="3301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CustomShape 56"/>
          <p:cNvSpPr/>
          <p:nvPr/>
        </p:nvSpPr>
        <p:spPr>
          <a:xfrm rot="5400000">
            <a:off x="12046320" y="1879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7" name="CustomShape 57"/>
          <p:cNvSpPr/>
          <p:nvPr/>
        </p:nvSpPr>
        <p:spPr>
          <a:xfrm rot="5400000">
            <a:off x="11872440" y="187920"/>
            <a:ext cx="61560" cy="59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" name="TextShape 58"/>
          <p:cNvSpPr txBox="1"/>
          <p:nvPr/>
        </p:nvSpPr>
        <p:spPr>
          <a:xfrm>
            <a:off x="5688720" y="390960"/>
            <a:ext cx="5785200" cy="5601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  <a:buFont typeface="Arial"/>
              <a:buChar char="•"/>
            </a:pPr>
            <a:r>
              <a:rPr lang="pl-PL" sz="1400" strike="noStrike">
                <a:solidFill>
                  <a:srgbClr val="000000"/>
                </a:solidFill>
                <a:latin typeface="Calibri"/>
              </a:rPr>
              <a:t>Wirus SARS-CoV-2 przenosi się drogą kropelkową. Taka droga zakażenia występuje w przypadku grypy i innych tzw. przeziębień wirusowych.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l-PL" sz="1400" strike="noStrike">
                <a:solidFill>
                  <a:srgbClr val="000000"/>
                </a:solidFill>
                <a:latin typeface="Calibri"/>
              </a:rPr>
              <a:t>Analiza kilkudziesięciu tysięcy przypadków zakażeń w Chinach pokazuje, że ponad 80% ludzi ma objawy łagodnej choroby, kilkanaście procent przechodzi ciężką infekcję, a 2-3% umiera. Należy podkreślić, że </a:t>
            </a:r>
            <a:r>
              <a:rPr b="1" lang="pl-PL" sz="1400" strike="noStrike">
                <a:solidFill>
                  <a:srgbClr val="000000"/>
                </a:solidFill>
                <a:latin typeface="Calibri"/>
              </a:rPr>
              <a:t>przypadki śmiertelne dotyczą prawie wyłącznie osób obciążonych poważnymi schorzeniami. Szczególnie narażeni na niekorzystny rozwój choroby są pacjenci z upośledzeniem odporności, leczeni immunosupresyjnie, z chorobami nowotworowymi, cukrzycą itp.</a:t>
            </a:r>
            <a:r>
              <a:rPr lang="pl-PL" sz="1400" strike="noStrike">
                <a:solidFill>
                  <a:srgbClr val="000000"/>
                </a:solidFill>
                <a:latin typeface="Calibri"/>
              </a:rPr>
              <a:t> Dla takich osób także zakażenia znanymi od dawna wirusami (jak np. wirus grypy) stanowią poważne zagrożenie.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l-PL" sz="1400" strike="noStrike">
                <a:solidFill>
                  <a:srgbClr val="000000"/>
                </a:solidFill>
                <a:latin typeface="Calibri"/>
              </a:rPr>
              <a:t>Śmiertelność rośnie wraz z wiekiem pacjenta. Do 50. roku życia jest to ułamek procenta, a w grupie powyżej 80. roku życia – kilkanaście procent. Obserwuje się mało zachorowań u dzieci (podobnie było w przypadku SARS).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l-PL" sz="1400" strike="noStrike">
                <a:solidFill>
                  <a:srgbClr val="000000"/>
                </a:solidFill>
                <a:latin typeface="Calibri"/>
              </a:rPr>
              <a:t>Nie wiemy jeszcze, jaki odsetek zakażonych przechodzi infekcję bezobjawowo. Ponieważ ludzie ci nie potrzebują pomocy medycznej, to trudno ich ująć w statystykach epidemiologicznych. Z tego powodu wskaźniki śmiertelności podawane obecnie są zapewne zawyżone, a próby oszacowania rzeczywistej śmiertelności (dla wszystkich grup wiekowych łącznie) wskazują na poziom 0,3-1%.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l-PL" sz="1400" strike="noStrike">
                <a:solidFill>
                  <a:srgbClr val="000000"/>
                </a:solidFill>
                <a:latin typeface="Calibri"/>
              </a:rPr>
              <a:t>Dla porównania śmiertelność w innych chorobach wirusowych to szacunkowo: wścieklizna – 100%, ebola – 40-90%, grypa ptasia H5N1 – 50%, ospa prawdziwa – 20-50%, SARS – 10%, grypa „hiszpanka” 1918 – 3-5%, odra – 2‰, grypa sezonowa - &lt;1‰.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2"/>
          <p:cNvSpPr/>
          <p:nvPr/>
        </p:nvSpPr>
        <p:spPr>
          <a:xfrm>
            <a:off x="534240" y="831600"/>
            <a:ext cx="680760" cy="5710680"/>
          </a:xfrm>
          <a:custGeom>
            <a:avLst/>
            <a:gdLst/>
            <a:ahLst/>
            <a:rect l="0" t="0" r="r" b="b"/>
            <a:pathLst>
              <a:path w="415" h="2448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3"/>
          <p:cNvSpPr/>
          <p:nvPr/>
        </p:nvSpPr>
        <p:spPr>
          <a:xfrm>
            <a:off x="810000" y="563760"/>
            <a:ext cx="405360" cy="5520960"/>
          </a:xfrm>
          <a:custGeom>
            <a:avLst/>
            <a:gdLst/>
            <a:ahLst/>
            <a:rect l="0" t="0" r="r" b="b"/>
            <a:pathLst>
              <a:path w="210" h="235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4"/>
          <p:cNvSpPr/>
          <p:nvPr/>
        </p:nvSpPr>
        <p:spPr>
          <a:xfrm>
            <a:off x="815040" y="564840"/>
            <a:ext cx="3839400" cy="5251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TextShape 5"/>
          <p:cNvSpPr txBox="1"/>
          <p:nvPr/>
        </p:nvSpPr>
        <p:spPr>
          <a:xfrm>
            <a:off x="1098360" y="885600"/>
            <a:ext cx="3229560" cy="46242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l-PL" sz="4400" strike="noStrike">
                <a:solidFill>
                  <a:srgbClr val="ffffff"/>
                </a:solidFill>
                <a:latin typeface="Calibri Light"/>
              </a:rPr>
              <a:t>Terapia i szczepionka</a:t>
            </a:r>
            <a:r>
              <a:rPr b="1" lang="pl-PL" sz="4400" strike="noStrike">
                <a:solidFill>
                  <a:srgbClr val="ffffff"/>
                </a:solidFill>
                <a:latin typeface="Calibri Light"/>
              </a:rPr>
              <a:t>
</a:t>
            </a:r>
            <a:endParaRPr/>
          </a:p>
        </p:txBody>
      </p:sp>
      <p:sp>
        <p:nvSpPr>
          <p:cNvPr id="274" name="TextShape 6"/>
          <p:cNvSpPr txBox="1"/>
          <p:nvPr/>
        </p:nvSpPr>
        <p:spPr>
          <a:xfrm>
            <a:off x="4978800" y="885600"/>
            <a:ext cx="6525000" cy="4616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  <a:buFont typeface="Arial"/>
              <a:buChar char="•"/>
            </a:pPr>
            <a:r>
              <a:rPr lang="pl-PL" sz="2000" strike="noStrike">
                <a:solidFill>
                  <a:srgbClr val="000000"/>
                </a:solidFill>
                <a:latin typeface="Calibri"/>
              </a:rPr>
              <a:t>Leczenie COVID-19 jest przede wszystkim objawowe. Nie ma obecnie zarejestrowanego leku przeciwko koronawirusom. Trwają obecnie prace nad szczepionką chroniącą przed COVID-19. Proces opracowania preparatu szczepionkowego, jego standaryzacji i sprawdzenia bezpieczeństwa oraz wdrożenia masowej produkcji szczepionki musi zająć wiele miesięcy. Szacuje się, że szczepionka może być dostępna na rynku za ok. 12 miesięcy.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Application>LibreOffice/4.4.0.3$Windows_x86 LibreOffice_project/de093506bcdc5fafd9023ee680b8c60e3e0645d7</Application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2020-03-01T19:52:14Z</dcterms:created>
  <dc:creator>Katarzyna Kisała</dc:creator>
  <dc:language>pl-PL</dc:language>
  <dcterms:modified xsi:type="dcterms:W3CDTF">2020-04-28T13:47:53Z</dcterms:modified>
  <cp:revision>18</cp:revision>
  <dc:title>Wirus grypy i Koronawirus SARS-CoV-2 i choroba COVID-19. Co musisz wiedzieć?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